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3"/>
    <p:sldId id="400" r:id="rId4"/>
    <p:sldId id="389" r:id="rId5"/>
    <p:sldId id="395" r:id="rId6"/>
    <p:sldId id="388" r:id="rId7"/>
    <p:sldId id="387" r:id="rId8"/>
    <p:sldId id="386" r:id="rId9"/>
    <p:sldId id="259" r:id="rId10"/>
  </p:sldIdLst>
  <p:sldSz cx="12192000" cy="6858000"/>
  <p:notesSz cx="6858000" cy="9144000"/>
  <p:embeddedFontLst>
    <p:embeddedFont>
      <p:font typeface="优设标题黑" panose="00000500000000000000" charset="-122"/>
      <p:regular r:id="rId15"/>
    </p:embeddedFont>
    <p:embeddedFont>
      <p:font typeface="黑体" panose="02010609060101010101" charset="-122"/>
      <p:regular r:id="rId16"/>
    </p:embeddedFont>
    <p:embeddedFont>
      <p:font typeface="微软雅黑" panose="020B0503020204020204" charset="-122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D1EC"/>
    <a:srgbClr val="7868A6"/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71" autoAdjust="0"/>
    <p:restoredTop sz="94660"/>
  </p:normalViewPr>
  <p:slideViewPr>
    <p:cSldViewPr snapToGrid="0">
      <p:cViewPr>
        <p:scale>
          <a:sx n="66" d="100"/>
          <a:sy n="66" d="100"/>
        </p:scale>
        <p:origin x="1256" y="1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18.xml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6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233045" y="2066290"/>
            <a:ext cx="11667490" cy="3076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54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202</a:t>
            </a:r>
            <a:r>
              <a:rPr lang="en-US" altLang="zh-CN" sz="54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3</a:t>
            </a:r>
            <a:r>
              <a:rPr lang="zh-CN" altLang="en-US" sz="54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秋《思想道德与法治》</a:t>
            </a:r>
            <a:endParaRPr lang="zh-CN" altLang="en-US" sz="5400">
              <a:solidFill>
                <a:schemeClr val="tx1">
                  <a:lumMod val="75000"/>
                  <a:lumOff val="25000"/>
                </a:schemeClr>
              </a:solidFill>
              <a:latin typeface="优设标题黑" panose="00000500000000000000" charset="-122"/>
              <a:ea typeface="优设标题黑" panose="00000500000000000000" charset="-122"/>
              <a:cs typeface="优设标题黑" panose="00000500000000000000" charset="-122"/>
            </a:endParaRPr>
          </a:p>
          <a:p>
            <a:pPr algn="ctr"/>
            <a:r>
              <a:rPr lang="zh-CN" altLang="en-US" sz="54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小班讨论课情况介绍</a:t>
            </a:r>
            <a:endParaRPr lang="zh-CN" altLang="en-US" sz="5400">
              <a:solidFill>
                <a:schemeClr val="tx1">
                  <a:lumMod val="75000"/>
                  <a:lumOff val="25000"/>
                </a:schemeClr>
              </a:solidFill>
              <a:latin typeface="优设标题黑" panose="00000500000000000000" charset="-122"/>
              <a:ea typeface="优设标题黑" panose="00000500000000000000" charset="-122"/>
              <a:cs typeface="优设标题黑" panose="00000500000000000000" charset="-122"/>
            </a:endParaRPr>
          </a:p>
          <a:p>
            <a:pPr algn="ctr"/>
            <a:endParaRPr lang="zh-CN" altLang="en-US" sz="5400">
              <a:solidFill>
                <a:schemeClr val="tx1">
                  <a:lumMod val="75000"/>
                  <a:lumOff val="25000"/>
                </a:schemeClr>
              </a:solidFill>
              <a:latin typeface="优设标题黑" panose="00000500000000000000" charset="-122"/>
              <a:ea typeface="优设标题黑" panose="00000500000000000000" charset="-122"/>
              <a:cs typeface="优设标题黑" panose="00000500000000000000" charset="-122"/>
            </a:endParaRPr>
          </a:p>
          <a:p>
            <a:pPr algn="ctr"/>
            <a:r>
              <a: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任课老师：肖巍教授</a:t>
            </a:r>
            <a:endParaRPr lang="zh-CN" altLang="en-US" sz="3200">
              <a:solidFill>
                <a:schemeClr val="tx1">
                  <a:lumMod val="75000"/>
                  <a:lumOff val="25000"/>
                </a:schemeClr>
              </a:solidFill>
              <a:latin typeface="优设标题黑" panose="00000500000000000000" charset="-122"/>
              <a:ea typeface="优设标题黑" panose="00000500000000000000" charset="-122"/>
              <a:cs typeface="优设标题黑" panose="000005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34975" y="836295"/>
            <a:ext cx="116674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1.</a:t>
            </a:r>
            <a:r>
              <a:rPr 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上课时间及分数构成</a:t>
            </a:r>
            <a:endParaRPr lang="zh-CN" sz="3600">
              <a:solidFill>
                <a:schemeClr val="tx1">
                  <a:lumMod val="75000"/>
                  <a:lumOff val="25000"/>
                </a:schemeClr>
              </a:solidFill>
              <a:latin typeface="优设标题黑" panose="00000500000000000000" charset="-122"/>
              <a:ea typeface="优设标题黑" panose="00000500000000000000" charset="-122"/>
              <a:cs typeface="优设标题黑" panose="00000500000000000000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483870" y="2581910"/>
            <a:ext cx="5725795" cy="29432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marR="0" indent="-171450" defTabSz="68580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b="1">
                <a:latin typeface="黑体" panose="02010609060101010101" charset="-122"/>
                <a:ea typeface="黑体" panose="02010609060101010101" charset="-122"/>
                <a:sym typeface="+mn-ea"/>
              </a:rPr>
              <a:t>分数构成</a:t>
            </a:r>
            <a:endParaRPr b="1"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171450" marR="0" indent="-171450" defTabSz="68580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>
                <a:latin typeface="微软雅黑" panose="020B0503020204020204" charset="-122"/>
                <a:sym typeface="+mn-ea"/>
              </a:rPr>
              <a:t>1. 出勤：10 分</a:t>
            </a:r>
            <a:endParaRPr>
              <a:latin typeface="微软雅黑" panose="020B0503020204020204" charset="-122"/>
              <a:sym typeface="+mn-ea"/>
            </a:endParaRPr>
          </a:p>
          <a:p>
            <a:pPr marL="171450" marR="0" indent="-171450" defTabSz="68580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>
                <a:latin typeface="微软雅黑" panose="020B0503020204020204" charset="-122"/>
                <a:sym typeface="+mn-ea"/>
              </a:rPr>
              <a:t>2. 小班讨论、大班呈现：30 分</a:t>
            </a:r>
            <a:endParaRPr>
              <a:latin typeface="微软雅黑" panose="020B0503020204020204" charset="-122"/>
              <a:sym typeface="+mn-ea"/>
            </a:endParaRPr>
          </a:p>
          <a:p>
            <a:pPr marL="171450" marR="0" indent="-171450" defTabSz="68580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>
                <a:latin typeface="微软雅黑" panose="020B0503020204020204" charset="-122"/>
                <a:sym typeface="+mn-ea"/>
              </a:rPr>
              <a:t>3. 小作业（每专题 500-600 字）：20 分</a:t>
            </a:r>
            <a:endParaRPr>
              <a:latin typeface="微软雅黑" panose="020B0503020204020204" charset="-122"/>
              <a:sym typeface="+mn-ea"/>
            </a:endParaRPr>
          </a:p>
          <a:p>
            <a:pPr marL="171450" marR="0" indent="-171450" defTabSz="68580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>
                <a:latin typeface="微软雅黑" panose="020B0503020204020204" charset="-122"/>
                <a:sym typeface="+mn-ea"/>
              </a:rPr>
              <a:t>4. 期末开卷考试（在小作业基础上扩展至 1500 字）：40 分</a:t>
            </a:r>
            <a:endParaRPr>
              <a:latin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497205" y="1481455"/>
            <a:ext cx="572579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marR="0" indent="-171450" defTabSz="68580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b="1">
                <a:latin typeface="黑体" panose="02010609060101010101" charset="-122"/>
                <a:ea typeface="黑体" panose="02010609060101010101" charset="-122"/>
                <a:sym typeface="+mn-ea"/>
              </a:rPr>
              <a:t>上课时间</a:t>
            </a:r>
            <a:r>
              <a:rPr>
                <a:latin typeface="微软雅黑" panose="020B0503020204020204" charset="-122"/>
                <a:sym typeface="+mn-ea"/>
              </a:rPr>
              <a:t>：</a:t>
            </a:r>
            <a:r>
              <a:rPr lang="zh-CN">
                <a:latin typeface="微软雅黑" panose="020B0503020204020204" charset="-122"/>
                <a:sym typeface="+mn-ea"/>
              </a:rPr>
              <a:t>见右侧</a:t>
            </a:r>
            <a:endParaRPr lang="zh-CN">
              <a:latin typeface="微软雅黑" panose="020B0503020204020204" charset="-122"/>
              <a:sym typeface="+mn-ea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4"/>
            </p:custDataLst>
          </p:nvPr>
        </p:nvGraphicFramePr>
        <p:xfrm>
          <a:off x="5953125" y="1165860"/>
          <a:ext cx="5496560" cy="5317490"/>
        </p:xfrm>
        <a:graphic>
          <a:graphicData uri="http://schemas.openxmlformats.org/drawingml/2006/table">
            <a:tbl>
              <a:tblPr/>
              <a:tblGrid>
                <a:gridCol w="2391410"/>
                <a:gridCol w="3105150"/>
              </a:tblGrid>
              <a:tr h="57531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日期</a:t>
                      </a:r>
                      <a:endParaRPr lang="en-US" sz="1600" b="0">
                        <a:solidFill>
                          <a:srgbClr val="000000"/>
                        </a:solidFill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六教6A016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课程安排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7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9.18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绪论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036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9.25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绪论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【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翻转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】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870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10.7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人生-1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7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10.9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人生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【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翻转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】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7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10.16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人生-2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861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10.23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道德-1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7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10.30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道德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【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翻转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】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797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11.6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道德-2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7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11.13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理想信念与精神健康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7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11.20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理想信念与精神健康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【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翻转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】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7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11.27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继承传统弘扬中国精神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861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12.4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继承传统弘扬中国精神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【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翻转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】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73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12.11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法治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7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12.18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法治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【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翻转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】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079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12.25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0"/>
                          <a:cs typeface="Calibri" panose="020F0502020204030204" charset="0"/>
                        </a:rPr>
                        <a:t>考试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34975" y="836295"/>
            <a:ext cx="116674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2</a:t>
            </a:r>
            <a:r>
              <a:rPr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.</a:t>
            </a:r>
            <a:r>
              <a:rPr 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小班讨论</a:t>
            </a:r>
            <a:r>
              <a:rPr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报名方式</a:t>
            </a:r>
            <a:endParaRPr sz="3600">
              <a:solidFill>
                <a:schemeClr val="tx1">
                  <a:lumMod val="75000"/>
                  <a:lumOff val="25000"/>
                </a:schemeClr>
              </a:solidFill>
              <a:latin typeface="优设标题黑" panose="00000500000000000000" charset="-122"/>
              <a:ea typeface="优设标题黑" panose="00000500000000000000" charset="-122"/>
              <a:cs typeface="优设标题黑" panose="00000500000000000000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22630" y="1638300"/>
            <a:ext cx="3003550" cy="47847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marR="0" lvl="0" indent="-171450" algn="l" defTabSz="685800" rtl="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基本信息：</a:t>
            </a:r>
            <a:r>
              <a:rPr lang="en-US" altLang="zh-CN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6</a:t>
            </a:r>
            <a:r>
              <a:rPr lang="zh-CN" altLang="en-US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大主题，每主题</a:t>
            </a:r>
            <a:r>
              <a:rPr lang="en-US" altLang="zh-CN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6</a:t>
            </a:r>
            <a:r>
              <a:rPr lang="zh-CN" altLang="en-US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个小组，每名同学需要参加</a:t>
            </a:r>
            <a:r>
              <a:rPr lang="zh-CN" altLang="en-US" b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sym typeface="+mn-ea"/>
              </a:rPr>
              <a:t>1次小班讨论</a:t>
            </a:r>
            <a:r>
              <a:rPr lang="zh-CN" altLang="en-US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，每组</a:t>
            </a:r>
            <a:r>
              <a:rPr lang="en-US" altLang="zh-CN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5</a:t>
            </a:r>
            <a:r>
              <a:rPr lang="zh-CN" altLang="en-US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人。</a:t>
            </a:r>
            <a:endParaRPr kumimoji="0" lang="en-US" altLang="zh-CN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+mn-ea"/>
              <a:cs typeface="+mn-cs"/>
              <a:sym typeface="+mn-ea"/>
            </a:endParaRPr>
          </a:p>
          <a:p>
            <a:pPr marL="171450" marR="0" lvl="0" indent="-171450" algn="l" defTabSz="685800" rtl="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zh-CN" b="1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+mn-ea"/>
              <a:cs typeface="+mn-cs"/>
              <a:sym typeface="+mn-ea"/>
            </a:endParaRPr>
          </a:p>
          <a:p>
            <a:pPr marL="171450" marR="0" lvl="0" indent="-171450" algn="l" defTabSz="685800" rtl="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b="1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小班讨论书目：</a:t>
            </a:r>
            <a:r>
              <a:rPr lang="zh-CN" altLang="en-US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见右侧</a:t>
            </a:r>
            <a:endParaRPr lang="zh-CN" altLang="en-US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171450" marR="0" lvl="0" indent="-171450" algn="l" defTabSz="685800" rtl="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  <a:sym typeface="+mn-ea"/>
            </a:endParaRPr>
          </a:p>
          <a:p>
            <a:pPr marL="171450" marR="0" lvl="0" indent="-171450" algn="l" defTabSz="685800" rtl="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+mn-ea"/>
              <a:cs typeface="+mn-cs"/>
              <a:sym typeface="+mn-ea"/>
            </a:endParaRPr>
          </a:p>
          <a:p>
            <a:pPr marL="171450" marR="0" lvl="0" indent="-171450" algn="l" defTabSz="685800" rtl="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b="1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+mn-ea"/>
              <a:cs typeface="+mn-cs"/>
              <a:sym typeface="+mn-ea"/>
            </a:endParaRPr>
          </a:p>
          <a:p>
            <a:pPr marL="171450" marR="0" lvl="0" indent="-171450" algn="l" defTabSz="685800" rtl="0" fontAlgn="auto">
              <a:lnSpc>
                <a:spcPct val="150000"/>
              </a:lnSpc>
              <a:spcBef>
                <a:spcPts val="7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3"/>
            </p:custDataLst>
          </p:nvPr>
        </p:nvGraphicFramePr>
        <p:xfrm>
          <a:off x="3933190" y="1638300"/>
          <a:ext cx="7484745" cy="4637405"/>
        </p:xfrm>
        <a:graphic>
          <a:graphicData uri="http://schemas.openxmlformats.org/drawingml/2006/table">
            <a:tbl>
              <a:tblPr/>
              <a:tblGrid>
                <a:gridCol w="1717675"/>
                <a:gridCol w="3324860"/>
                <a:gridCol w="2442210"/>
              </a:tblGrid>
              <a:tr h="22034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80F17"/>
                          </a:solidFill>
                          <a:latin typeface="黑体" panose="02010609060101010101" charset="-122"/>
                          <a:ea typeface="黑体" panose="02010609060101010101" charset="-122"/>
                          <a:cs typeface="微软雅黑" panose="020B0503020204020204" charset="-122"/>
                        </a:rPr>
                        <a:t>小班讨论时间</a:t>
                      </a:r>
                      <a:endParaRPr lang="en-US" altLang="en-US" sz="1800" b="0">
                        <a:solidFill>
                          <a:srgbClr val="080F17"/>
                        </a:solidFill>
                        <a:latin typeface="黑体" panose="02010609060101010101" charset="-122"/>
                        <a:ea typeface="黑体" panose="02010609060101010101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80F17"/>
                          </a:solidFill>
                          <a:latin typeface="黑体" panose="02010609060101010101" charset="-122"/>
                          <a:ea typeface="黑体" panose="02010609060101010101" charset="-122"/>
                          <a:cs typeface="微软雅黑" panose="020B0503020204020204" charset="-122"/>
                        </a:rPr>
                        <a:t>书目</a:t>
                      </a:r>
                      <a:endParaRPr lang="en-US" altLang="en-US" sz="1800" b="0">
                        <a:solidFill>
                          <a:srgbClr val="080F17"/>
                        </a:solidFill>
                        <a:latin typeface="黑体" panose="02010609060101010101" charset="-122"/>
                        <a:ea typeface="黑体" panose="02010609060101010101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80F17"/>
                          </a:solidFill>
                          <a:latin typeface="黑体" panose="02010609060101010101" charset="-122"/>
                          <a:ea typeface="黑体" panose="02010609060101010101" charset="-122"/>
                          <a:cs typeface="微软雅黑" panose="020B0503020204020204" charset="-122"/>
                        </a:rPr>
                        <a:t>学生小组数</a:t>
                      </a:r>
                      <a:endParaRPr lang="en-US" altLang="en-US" sz="1800" b="0">
                        <a:solidFill>
                          <a:srgbClr val="080F17"/>
                        </a:solidFill>
                        <a:latin typeface="黑体" panose="02010609060101010101" charset="-122"/>
                        <a:ea typeface="黑体" panose="02010609060101010101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0680">
                <a:tc rowSpan="3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第一次小班讨论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altLang="zh-CN" sz="160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60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altLang="zh-CN" sz="160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《习近平的七年知青岁月》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2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315">
                <a:tc vMerge="1"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《习近平与大学生朋友们》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2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0665">
                <a:tc vMerge="1"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《大学的理念》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2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84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第二次小班讨论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altLang="zh-CN" sz="160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《人生哲学》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3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1315">
                <a:tc vMerge="1"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《活出生命的意义》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3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0030">
                <a:tc rowSpan="3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第三次小班讨论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altLang="zh-CN" sz="160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60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altLang="zh-CN" sz="160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《论语译注》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2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81330">
                <a:tc vMerge="1"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《金钱不能买什么：金钱与公正的正面交锋》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2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3695">
                <a:tc vMerge="1"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《不同的声音：心理学与女性发展》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2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345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第四次小班讨论 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altLang="zh-CN" sz="160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《理想国》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3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980">
                <a:tc vMerge="1"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《共产党宣言》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3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345">
                <a:tc rowSpan="3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第五次小班讨论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altLang="zh-CN" sz="160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altLang="zh-CN" sz="160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altLang="zh-CN" sz="160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《乡土中国》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2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345">
                <a:tc vMerge="1"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《礼记译解》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2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345">
                <a:tc vMerge="1"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《论党的青年工作》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2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98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第六次小班讨论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altLang="zh-CN" sz="160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《民法典》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3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0345">
                <a:tc vMerge="1"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《妇女儿童权益保护法》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80F17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charset="-122"/>
                        </a:rPr>
                        <a:t>3</a:t>
                      </a:r>
                      <a:endParaRPr lang="en-US" altLang="en-US" sz="1600" b="0">
                        <a:solidFill>
                          <a:srgbClr val="080F17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F1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34975" y="836295"/>
            <a:ext cx="116674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  <a:sym typeface="+mn-ea"/>
              </a:rPr>
              <a:t>2</a:t>
            </a:r>
            <a:r>
              <a:rPr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  <a:sym typeface="+mn-ea"/>
              </a:rPr>
              <a:t>.</a:t>
            </a:r>
            <a:r>
              <a:rPr 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  <a:sym typeface="+mn-ea"/>
              </a:rPr>
              <a:t>小班讨论</a:t>
            </a:r>
            <a:r>
              <a:rPr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  <a:sym typeface="+mn-ea"/>
              </a:rPr>
              <a:t>报名方式</a:t>
            </a:r>
            <a:endParaRPr sz="3600">
              <a:solidFill>
                <a:schemeClr val="tx1">
                  <a:lumMod val="75000"/>
                  <a:lumOff val="25000"/>
                </a:schemeClr>
              </a:solidFill>
              <a:latin typeface="优设标题黑" panose="00000500000000000000" charset="-122"/>
              <a:ea typeface="优设标题黑" panose="00000500000000000000" charset="-122"/>
              <a:cs typeface="优设标题黑" panose="00000500000000000000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440690" y="1349375"/>
            <a:ext cx="11677650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lvl="0" indent="0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b="1" dirty="0">
                <a:latin typeface="微软雅黑" panose="020B0503020204020204" charset="-122"/>
                <a:sym typeface="+mn-ea"/>
              </a:rPr>
              <a:t>第一次报名方式：</a:t>
            </a:r>
            <a:r>
              <a:rPr lang="en-US" altLang="en-US" dirty="0">
                <a:latin typeface="微软雅黑" panose="020B0503020204020204" charset="-122"/>
                <a:sym typeface="+mn-ea"/>
              </a:rPr>
              <a:t>助教在网络学堂“课程讨论”区发帖，同学在选定组别（组别与阅读书目相关</a:t>
            </a:r>
            <a:r>
              <a:rPr lang="zh-CN" altLang="en-US" dirty="0">
                <a:latin typeface="微软雅黑" panose="020B0503020204020204" charset="-122"/>
                <a:sym typeface="+mn-ea"/>
              </a:rPr>
              <a:t>，如《习近平的七年知青岁月》</a:t>
            </a:r>
            <a:r>
              <a:rPr lang="en-US" altLang="zh-CN" dirty="0">
                <a:latin typeface="微软雅黑" panose="020B0503020204020204" charset="-122"/>
                <a:sym typeface="+mn-ea"/>
              </a:rPr>
              <a:t>-1	</a:t>
            </a:r>
            <a:r>
              <a:rPr lang="en-US" altLang="en-US" dirty="0">
                <a:latin typeface="微软雅黑" panose="020B0503020204020204" charset="-122"/>
                <a:sym typeface="+mn-ea"/>
              </a:rPr>
              <a:t>）下回复报名，</a:t>
            </a:r>
            <a:r>
              <a:rPr lang="en-US" altLang="en-US" b="1" dirty="0">
                <a:latin typeface="微软雅黑" panose="020B0503020204020204" charset="-122"/>
                <a:sym typeface="+mn-ea"/>
              </a:rPr>
              <a:t>每组5人，先复先得</a:t>
            </a:r>
            <a:r>
              <a:rPr lang="en-US" altLang="en-US" dirty="0">
                <a:latin typeface="微软雅黑" panose="020B0503020204020204" charset="-122"/>
                <a:sym typeface="+mn-ea"/>
              </a:rPr>
              <a:t>。回复内容为</a:t>
            </a:r>
            <a:r>
              <a:rPr lang="en-US" altLang="en-US" b="1" dirty="0">
                <a:latin typeface="微软雅黑" panose="020B0503020204020204" charset="-122"/>
                <a:sym typeface="+mn-ea"/>
              </a:rPr>
              <a:t>“姓名</a:t>
            </a:r>
            <a:r>
              <a:rPr lang="en-US" altLang="zh-CN" b="1" dirty="0">
                <a:latin typeface="微软雅黑" panose="020B0503020204020204" charset="-122"/>
                <a:sym typeface="+mn-ea"/>
              </a:rPr>
              <a:t>+</a:t>
            </a:r>
            <a:r>
              <a:rPr lang="en-US" altLang="en-US" b="1" dirty="0">
                <a:latin typeface="微软雅黑" panose="020B0503020204020204" charset="-122"/>
                <a:sym typeface="+mn-ea"/>
              </a:rPr>
              <a:t>院系</a:t>
            </a:r>
            <a:r>
              <a:rPr lang="en-US" altLang="zh-CN" b="1" dirty="0">
                <a:latin typeface="微软雅黑" panose="020B0503020204020204" charset="-122"/>
                <a:sym typeface="+mn-ea"/>
              </a:rPr>
              <a:t>+</a:t>
            </a:r>
            <a:r>
              <a:rPr lang="en-US" altLang="en-US" b="1" dirty="0">
                <a:latin typeface="微软雅黑" panose="020B0503020204020204" charset="-122"/>
                <a:sym typeface="+mn-ea"/>
              </a:rPr>
              <a:t>学号</a:t>
            </a:r>
            <a:r>
              <a:rPr lang="en-US" altLang="zh-CN" b="1" dirty="0">
                <a:latin typeface="微软雅黑" panose="020B0503020204020204" charset="-122"/>
                <a:sym typeface="+mn-ea"/>
              </a:rPr>
              <a:t>+</a:t>
            </a:r>
            <a:r>
              <a:rPr lang="en-US" altLang="en-US" b="1" dirty="0">
                <a:latin typeface="微软雅黑" panose="020B0503020204020204" charset="-122"/>
                <a:sym typeface="+mn-ea"/>
              </a:rPr>
              <a:t>联系电话</a:t>
            </a:r>
            <a:r>
              <a:rPr lang="en-US" altLang="zh-CN" b="1" dirty="0">
                <a:latin typeface="微软雅黑" panose="020B0503020204020204" charset="-122"/>
                <a:sym typeface="+mn-ea"/>
              </a:rPr>
              <a:t>+</a:t>
            </a:r>
            <a:r>
              <a:rPr lang="en-US" altLang="en-US" b="1" dirty="0">
                <a:latin typeface="微软雅黑" panose="020B0503020204020204" charset="-122"/>
                <a:sym typeface="+mn-ea"/>
              </a:rPr>
              <a:t>微信号”。</a:t>
            </a:r>
            <a:r>
              <a:rPr lang="zh-CN" altLang="en-US" b="1" dirty="0">
                <a:latin typeface="微软雅黑" panose="020B0503020204020204" charset="-122"/>
                <a:sym typeface="+mn-ea"/>
              </a:rPr>
              <a:t>（</a:t>
            </a:r>
            <a:r>
              <a:rPr lang="en-US" altLang="zh-CN" b="1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登录方式：</a:t>
            </a:r>
            <a:r>
              <a:rPr lang="zh-CN" altLang="en-US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输入学号密码，点击进入</a:t>
            </a:r>
            <a:r>
              <a:rPr lang="en-US" altLang="zh-CN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“</a:t>
            </a:r>
            <a:r>
              <a:rPr lang="zh-CN" altLang="en-US" b="1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思想道德与法治(10680053-</a:t>
            </a:r>
            <a:r>
              <a:rPr lang="en-US" altLang="zh-CN" b="1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3</a:t>
            </a:r>
            <a:r>
              <a:rPr lang="zh-CN" altLang="en-US" b="1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)</a:t>
            </a:r>
            <a:r>
              <a:rPr lang="en-US" altLang="en-US" b="1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”</a:t>
            </a:r>
            <a:r>
              <a:rPr lang="zh-CN" altLang="en-US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课堂“</a:t>
            </a:r>
            <a:r>
              <a:rPr lang="zh-CN" altLang="en-US" b="1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课程讨论</a:t>
            </a:r>
            <a:r>
              <a:rPr lang="zh-CN" altLang="en-US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”</a:t>
            </a:r>
            <a:r>
              <a:rPr lang="zh-CN" altLang="en-US" b="1" dirty="0">
                <a:latin typeface="微软雅黑" panose="020B0503020204020204" charset="-122"/>
                <a:sym typeface="+mn-ea"/>
              </a:rPr>
              <a:t>）</a:t>
            </a:r>
            <a:endParaRPr lang="en-US" altLang="en-US" b="1" dirty="0">
              <a:latin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lang="en-US" altLang="en-US" b="1" dirty="0">
              <a:latin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0" lvl="0" indent="0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0" lvl="0" indent="0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0" lvl="0" indent="0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0" lvl="0" indent="0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0" lvl="0" indent="0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0" lvl="0" indent="0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0" lvl="0" indent="0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kumimoji="0" lang="zh-CN" altLang="en-US" b="1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+mn-ea"/>
              </a:rPr>
              <a:t>补退选结束后</a:t>
            </a:r>
            <a:r>
              <a:rPr kumimoji="0" lang="zh-CN" altLang="en-US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+mn-ea"/>
              </a:rPr>
              <a:t>，后五个</a:t>
            </a:r>
            <a:r>
              <a:rPr kumimoji="0" lang="zh-CN" altLang="en-US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+mn-ea"/>
              </a:rPr>
              <a:t>专题采取集中报名模式，</a:t>
            </a:r>
            <a:r>
              <a:rPr kumimoji="0" lang="zh-CN" altLang="en-US" b="1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+mn-ea"/>
              </a:rPr>
              <a:t>在微信群内投放报名问卷链接</a:t>
            </a:r>
            <a:r>
              <a:rPr kumimoji="0" lang="zh-CN" altLang="en-US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+mn-ea"/>
              </a:rPr>
              <a:t>的方式</a:t>
            </a:r>
            <a:r>
              <a:rPr kumimoji="0" lang="zh-CN" altLang="en-US" b="0" i="0" u="none" strike="noStrike" kern="1200" cap="none" spc="150" normalizeH="0" baseline="0" noProof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+mn-ea"/>
              </a:rPr>
              <a:t>进行</a:t>
            </a: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</p:txBody>
      </p:sp>
      <p:pic>
        <p:nvPicPr>
          <p:cNvPr id="25603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99795" y="2776538"/>
            <a:ext cx="6118225" cy="31083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7332980" y="3502660"/>
            <a:ext cx="41027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清华大学网络学堂</a:t>
            </a:r>
            <a:r>
              <a:rPr lang="zh-CN" altLang="en-US" b="1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sym typeface="+mn-ea"/>
              </a:rPr>
              <a:t>（https://learn.tsinghua.edu.cn）</a:t>
            </a: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34975" y="836295"/>
            <a:ext cx="116674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3</a:t>
            </a:r>
            <a:r>
              <a:rPr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.</a:t>
            </a:r>
            <a:r>
              <a:rPr 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小班</a:t>
            </a:r>
            <a:r>
              <a:rPr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讨论形式及要求</a:t>
            </a:r>
            <a:endParaRPr sz="3600">
              <a:solidFill>
                <a:schemeClr val="tx1">
                  <a:lumMod val="75000"/>
                  <a:lumOff val="25000"/>
                </a:schemeClr>
              </a:solidFill>
              <a:latin typeface="优设标题黑" panose="00000500000000000000" charset="-122"/>
              <a:ea typeface="优设标题黑" panose="00000500000000000000" charset="-122"/>
              <a:cs typeface="优设标题黑" panose="00000500000000000000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929640" y="1747520"/>
            <a:ext cx="9330690" cy="22967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28600" marR="0" lvl="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小组讨论：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每个小组形成后，手速快者为本小组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组长，小组成员</a:t>
            </a:r>
            <a:r>
              <a:rPr lang="zh-CN" altLang="en-US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共同商定讨论时间和地点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，完成</a:t>
            </a:r>
            <a:r>
              <a:rPr lang="en-US" altLang="zh-CN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1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次课外线下讨论，助教辅导讨论。讨论内容为选定阅读书目及思考题，讨论时长不少于</a:t>
            </a:r>
            <a:r>
              <a:rPr lang="en-US" altLang="zh-CN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1.5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小时。</a:t>
            </a: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大班呈现：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每个小组选派</a:t>
            </a:r>
            <a:r>
              <a:rPr lang="en-US" altLang="zh-CN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1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名代表进行翻转课堂展示，展示内容为小组讨论成果，展示时长为</a:t>
            </a:r>
            <a:r>
              <a:rPr lang="en-US" altLang="zh-CN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sym typeface="+mn-ea"/>
              </a:rPr>
              <a:t>12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分钟。</a:t>
            </a: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34975" y="836295"/>
            <a:ext cx="116674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4.</a:t>
            </a:r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小班讨论</a:t>
            </a:r>
            <a:r>
              <a:rPr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评分标准</a:t>
            </a:r>
            <a:endParaRPr sz="3600">
              <a:solidFill>
                <a:schemeClr val="tx1">
                  <a:lumMod val="75000"/>
                  <a:lumOff val="25000"/>
                </a:schemeClr>
              </a:solidFill>
              <a:latin typeface="优设标题黑" panose="00000500000000000000" charset="-122"/>
              <a:ea typeface="优设标题黑" panose="00000500000000000000" charset="-122"/>
              <a:cs typeface="优设标题黑" panose="00000500000000000000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366395" y="1747520"/>
            <a:ext cx="10297795" cy="46069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小组讨论</a:t>
            </a:r>
            <a:r>
              <a:rPr lang="en-US" altLang="zh-CN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10</a:t>
            </a:r>
            <a:r>
              <a:rPr lang="zh-CN" altLang="en-US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分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，根据小组成员讨论贡献度进行评价。</a:t>
            </a: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6858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讨论前：是否在线上积极交流对于阅读书目和思考题的理解和困惑，是否按时到场参与讨论；</a:t>
            </a: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6858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讨论时：是否推动了讨论的进行和深入、是否对讨论话题进行了回答与补充、讨论后能否准确表达自己的收获；</a:t>
            </a: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6858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讨论后：是否在规定时间提交</a:t>
            </a:r>
            <a:r>
              <a:rPr lang="en-US" altLang="zh-CN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PPT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交由助教审核。</a:t>
            </a:r>
            <a:r>
              <a:rPr lang="en-US" altLang="zh-CN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PPT</a:t>
            </a:r>
            <a:r>
              <a:rPr lang="zh-CN" altLang="en-US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截止时间为翻转课堂上课前一天中午</a:t>
            </a:r>
            <a:r>
              <a:rPr lang="en-US" altLang="zh-CN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12:00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（例如：周一班“绪论”专题</a:t>
            </a:r>
            <a:r>
              <a:rPr lang="en-US" altLang="zh-CN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PPT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提交截止时间为</a:t>
            </a:r>
            <a:r>
              <a:rPr lang="en-US" altLang="zh-CN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【9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月</a:t>
            </a:r>
            <a:r>
              <a:rPr lang="en-US" altLang="zh-CN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24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日中午</a:t>
            </a:r>
            <a:r>
              <a:rPr lang="en-US" altLang="zh-CN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12:00】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）。</a:t>
            </a:r>
            <a:endParaRPr kumimoji="0" lang="en-US" altLang="zh-CN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大班呈现</a:t>
            </a:r>
            <a:r>
              <a:rPr lang="en-US" altLang="zh-CN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20</a:t>
            </a:r>
            <a:r>
              <a:rPr lang="zh-CN" altLang="en-US" b="1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分</a:t>
            </a:r>
            <a:r>
              <a:rPr lang="zh-CN" altLang="en-US" spc="15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sym typeface="+mn-ea"/>
              </a:rPr>
              <a:t>，由授课教师给分，小组成员分数一致。如果小组内存在“搭便车者”，小组成员可提出申诉，授课教师和助教将根据申诉进行复核。</a:t>
            </a: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b="0" i="0" u="none" strike="noStrike" kern="1200" cap="none" spc="150" normalizeH="0" baseline="0" noProof="1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66285" y="1613535"/>
            <a:ext cx="3274695" cy="499110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434975" y="836295"/>
            <a:ext cx="116674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5.</a:t>
            </a:r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请同学们加入课程微信群，改备注为学院-姓名</a:t>
            </a:r>
            <a:endParaRPr lang="zh-CN" altLang="en-US" sz="3600">
              <a:solidFill>
                <a:schemeClr val="tx1">
                  <a:lumMod val="75000"/>
                  <a:lumOff val="25000"/>
                </a:schemeClr>
              </a:solidFill>
              <a:latin typeface="优设标题黑" panose="00000500000000000000" charset="-122"/>
              <a:ea typeface="优设标题黑" panose="00000500000000000000" charset="-122"/>
              <a:cs typeface="优设标题黑" panose="00000500000000000000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233045" y="2426970"/>
            <a:ext cx="116674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600">
                <a:latin typeface="优设标题黑" panose="00000500000000000000" charset="-122"/>
                <a:ea typeface="优设标题黑" panose="00000500000000000000" charset="-122"/>
                <a:cs typeface="优设标题黑" panose="00000500000000000000" charset="-122"/>
              </a:rPr>
              <a:t>谢谢</a:t>
            </a:r>
            <a:endParaRPr lang="zh-CN" altLang="en-US" sz="6600">
              <a:latin typeface="优设标题黑" panose="00000500000000000000" charset="-122"/>
              <a:ea typeface="优设标题黑" panose="00000500000000000000" charset="-122"/>
              <a:cs typeface="优设标题黑" panose="00000500000000000000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COMMONDATA" val="eyJoZGlkIjoiMWQ2Y2I4YmI4NTRjZjUwOTRmYzkzNjEwMGNmY2EwNzEifQ=="/>
  <p:tag name="KSO_WPP_MARK_KEY" val="3f7166f4-c760-45c9-99a4-77cc5b2e7ed8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TABLE_ENDDRAG_ORIGIN_RECT" val="432*418"/>
  <p:tag name="TABLE_ENDDRAG_RECT" val="468*91*432*418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TABLE_ENDDRAG_ORIGIN_RECT" val="528*346"/>
  <p:tag name="TABLE_ENDDRAG_RECT" val="197*129*528*346"/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1350</Words>
  <Application>WPS 演示</Application>
  <PresentationFormat>宽屏</PresentationFormat>
  <Paragraphs>244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Arial</vt:lpstr>
      <vt:lpstr>宋体</vt:lpstr>
      <vt:lpstr>Wingdings</vt:lpstr>
      <vt:lpstr>优设标题黑</vt:lpstr>
      <vt:lpstr>黑体</vt:lpstr>
      <vt:lpstr>微软雅黑</vt:lpstr>
      <vt:lpstr>Arial Unicode MS</vt:lpstr>
      <vt:lpstr>Calibri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吕宇乾</dc:creator>
  <cp:lastModifiedBy>LYQ</cp:lastModifiedBy>
  <cp:revision>98</cp:revision>
  <dcterms:created xsi:type="dcterms:W3CDTF">2023-08-10T07:03:00Z</dcterms:created>
  <dcterms:modified xsi:type="dcterms:W3CDTF">2023-09-18T04:56:30Z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8888A32F273347DC857343ACF359D2A2_12</vt:lpwstr>
  </property>
  <property fmtid="{D5CDD505-2E9C-101B-9397-08002B2CF9AE}" pid="3" name="KSOProductBuildVer">
    <vt:lpwstr>2052-12.1.0.15374</vt:lpwstr>
  </property>
</Properties>
</file>

<file path=docProps/thumbnail.jpeg>
</file>